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9" r:id="rId2"/>
    <p:sldId id="279" r:id="rId3"/>
    <p:sldId id="287" r:id="rId4"/>
    <p:sldId id="288" r:id="rId5"/>
    <p:sldId id="280" r:id="rId6"/>
    <p:sldId id="281" r:id="rId7"/>
    <p:sldId id="282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8DA"/>
    <a:srgbClr val="09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37C4-DDAA-4E6F-9261-68A00386FF6B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B9DF4-0B60-4C02-9798-144740363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17381-224C-4CAD-9428-9C6A11FA2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9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17381-224C-4CAD-9428-9C6A11FA2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1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17381-224C-4CAD-9428-9C6A11FA2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4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17381-224C-4CAD-9428-9C6A11FA2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8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A17381-224C-4CAD-9428-9C6A11FA2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56D2-8BDC-4B05-8B28-9AB5202E3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B60CB-FE30-487A-99E8-4FACD3E38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CD6CD-CAA7-44DC-97C0-6A8A5432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97C13-88CA-435B-80CD-E6CC445C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C784-145B-4C34-A44A-24163CF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23E1-AB9C-46AB-AFE3-2B0C39E9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E5B44-64ED-4A51-8DEA-FD7ABCB60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B8FD7-CB39-43EC-B209-6114E671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9154-9EF2-49EC-B043-80C25411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2A435-37FD-43C4-89AF-59AC71CE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AB96D-6E06-40CA-A720-35D41F761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88A4F-E005-4257-AC8A-B83AC429B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8BF35-A0EC-4125-9C1B-17BBAFD5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5DC5D-2C56-4A8E-BDAF-A32E425D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DE2BD-66CB-46DB-A07D-9FC62227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A5A7-E75A-4D84-B731-BEBF38A5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1FAD-2A3C-4A76-A6B5-87F14482E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6E49-1D93-43AA-AA3D-D935F255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51E0C-40E4-4835-9A18-8BC6E6B5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D0EB0-234A-45C1-93C7-0D2E5702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407C-A25A-421B-A71B-2417CE5C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68663-B75B-4C2D-8C9A-9FD2C42DA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77C9-6DEC-428C-9DD4-0F5DF9BB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23758-2B13-4D1F-B9A4-72D586DB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94312-507F-439B-9FFB-F8C208A4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D19B-97E4-4F78-9225-85B10190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A572-F875-4873-BD3B-A06FC4A32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A78B7-4723-4F86-9326-9577FD807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E8186-BE26-479D-B5D7-93C4A469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206B2-55E4-4597-B902-6DD36E47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0A50A-B5BC-44A4-B15D-346640EA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0A34-8ABC-49AB-B326-2365A1CB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E3E79-EBC5-4BB0-AEA7-068CB5314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4793C-D403-4530-96DF-AA9DA185E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36CE6-4314-44E6-AD48-10A572424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26A3B-A203-4A26-A113-5C8BDFE8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1F223-6FFF-4856-B8DE-F85EAA97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C5BDD-66EF-4ED2-B215-B4196AAD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13C8C-277C-471B-AF1A-A57BFC0A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4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1249-BE0B-4FE4-9786-BFDDAC90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0E1EC-004E-47B4-81C5-B9F8910B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B0293-818D-424F-BF65-BE7AEC10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59D50-87B6-42BF-84A8-7CC6CE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7DE13-80A2-4D4C-AAEC-E6A3D643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863E9-0EBC-432F-AABE-008F3270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FA13B-3A8C-429F-9646-ADC583E1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0932-A971-4683-A289-102C340A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8E0A-5400-4DE0-A8EF-06E7158C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C76D1-0B69-452C-ABE2-412158C10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92FAB-64A4-4DC8-AE93-9F253355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5099F-5076-489B-9508-24749F5A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5FFF1-1F96-4AA9-A5FB-7A470E10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7124-12B3-44DC-BECD-749D8A7D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93B5-B347-4878-89D3-8B1307E4B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B4373-01E9-4E0B-947D-B12BB3E51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EB55-B2AF-49D1-949E-0ED6E596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4CF63-6C08-4F71-99AF-7099C8EF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7F017-D5B4-4F0A-9C26-727177FA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AFC6C-7373-46B0-98D2-34E45650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645B2-3120-47D8-AFB9-0C00DFAC6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FE4E7-DED4-479D-AECD-241438F11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CCCC-9D18-4911-985C-2017412606DD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EDE44-BF1E-43D6-B81B-2C6F6D01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889DD-54E6-47FB-8B38-6791D8F6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941D-6479-4AE2-9610-8391E7EBF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AC985D-A326-D242-A322-90511F65A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4DAEAB2-33CA-5E4E-8B3F-5D6EAEDC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72D8A97-550E-DF4A-B7A6-72CEB42AE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Graphical user interface, timeline&#10;&#10;Description automatically generated with medium confidence">
            <a:extLst>
              <a:ext uri="{FF2B5EF4-FFF2-40B4-BE49-F238E27FC236}">
                <a16:creationId xmlns:a16="http://schemas.microsoft.com/office/drawing/2014/main" id="{D978877C-5AD1-544B-91F3-13AF05F62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C361B3-7CC0-F84C-B536-DFB7D6BCDB43}"/>
              </a:ext>
            </a:extLst>
          </p:cNvPr>
          <p:cNvSpPr/>
          <p:nvPr/>
        </p:nvSpPr>
        <p:spPr>
          <a:xfrm>
            <a:off x="403623" y="261508"/>
            <a:ext cx="7859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ONE NUMBER, COMPLETE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60080-1335-BC44-9FDA-A34AD8283D07}"/>
              </a:ext>
            </a:extLst>
          </p:cNvPr>
          <p:cNvSpPr txBox="1"/>
          <p:nvPr/>
        </p:nvSpPr>
        <p:spPr>
          <a:xfrm>
            <a:off x="456387" y="1595673"/>
            <a:ext cx="112792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Health Navigator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Provided by the state at no cost to you!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Central point of contact for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all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 of your healthcare and benefits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Confidential support from a Personal Health Navigator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Interactive website and mobile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Unlimited access for you, your spouse, dependent children, parents and parents-in-law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F8120D6-9A68-4740-8047-15F1C17B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8814" y="6345840"/>
            <a:ext cx="13095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t>SLIDE  </a:t>
            </a:r>
            <a:fld id="{ACCACA9A-3C4E-1E46-A779-412BAB3B2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0"/>
              <a:ea typeface="+mn-ea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A2A4DA-7052-F042-936F-72DC22B1C34F}"/>
              </a:ext>
            </a:extLst>
          </p:cNvPr>
          <p:cNvSpPr/>
          <p:nvPr/>
        </p:nvSpPr>
        <p:spPr>
          <a:xfrm>
            <a:off x="403623" y="385520"/>
            <a:ext cx="56541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SAVE TIME, MONEY AND WORRY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82527-A2FA-254C-B167-D47580C2D11E}"/>
              </a:ext>
            </a:extLst>
          </p:cNvPr>
          <p:cNvSpPr/>
          <p:nvPr/>
        </p:nvSpPr>
        <p:spPr>
          <a:xfrm>
            <a:off x="403622" y="1391056"/>
            <a:ext cx="1074808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A Personal Health Navigator can: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Locate doctors, hospitals and other healthcare facilities that offer high quality care and service, including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Networks of Distinction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Explain the cost savings and benefits of staying in-network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Schedule appointments and transfer medical records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Provide expert help with medical issues, no matter how complex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Coordinate services related to all aspects of your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Resolve insurance claims and medical billing 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83863"/>
              </a:solidFill>
              <a:effectLst/>
              <a:uLnTx/>
              <a:uFillTx/>
              <a:latin typeface="Gotham Bold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75E8C-EB06-1544-BEC5-BFDA5203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8814" y="6345840"/>
            <a:ext cx="13095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t>SLIDE  </a:t>
            </a:r>
            <a:fld id="{ACCACA9A-3C4E-1E46-A779-412BAB3B2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0"/>
              <a:ea typeface="+mn-ea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1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505D24-346B-A74D-B507-512AF3E3B1D1}"/>
              </a:ext>
            </a:extLst>
          </p:cNvPr>
          <p:cNvSpPr/>
          <p:nvPr/>
        </p:nvSpPr>
        <p:spPr>
          <a:xfrm>
            <a:off x="403623" y="124262"/>
            <a:ext cx="5522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PERSONALIZED ASSISTANCE 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AT YOUR FINGERTIPS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20996-58D7-644C-A462-780BF2B3E240}"/>
              </a:ext>
            </a:extLst>
          </p:cNvPr>
          <p:cNvSpPr/>
          <p:nvPr/>
        </p:nvSpPr>
        <p:spPr>
          <a:xfrm>
            <a:off x="403623" y="1334647"/>
            <a:ext cx="676365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Health Navigator Website and Mobile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Instantly connect with a Personal Health Navigator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Use the Health Navigator Search Tool to find Networks of Distinction and view available incentives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Upload documents and forms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View the status of a case in real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Review trusted information on health topics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83863"/>
              </a:solidFill>
              <a:effectLst/>
              <a:uLnTx/>
              <a:uFillTx/>
              <a:latin typeface="Gotham Ultra" pitchFamily="2" charset="0"/>
              <a:ea typeface="+mn-ea"/>
              <a:cs typeface="Gotham Ultr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Download the app 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visit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7118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healthadvocate.com/stateofconnecticut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83863"/>
              </a:solidFill>
              <a:effectLst/>
              <a:uLnTx/>
              <a:uFillTx/>
              <a:latin typeface="Gotham Bold" pitchFamily="2" charset="0"/>
              <a:ea typeface="+mn-ea"/>
              <a:cs typeface="+mn-cs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29A23D9-3021-F144-8ACF-18C91CCA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8814" y="6345840"/>
            <a:ext cx="13095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t>SLIDE  </a:t>
            </a:r>
            <a:fld id="{ACCACA9A-3C4E-1E46-A779-412BAB3B2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pic>
        <p:nvPicPr>
          <p:cNvPr id="14" name="Picture 13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93C2E6BD-B07D-C342-B4F6-79171BA41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2" y="353048"/>
            <a:ext cx="2902856" cy="4947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BB5D35-1AE5-9F43-8F9D-06D45B403DB0}"/>
              </a:ext>
            </a:extLst>
          </p:cNvPr>
          <p:cNvSpPr/>
          <p:nvPr/>
        </p:nvSpPr>
        <p:spPr>
          <a:xfrm>
            <a:off x="7516906" y="1405270"/>
            <a:ext cx="467509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A7118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TO REGISTER ON THE WEBSITE: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Click “Register Now”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Enter your personal 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Create a username and password; select security questions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Confirm you read the Privacy Statement and Terms and Conditions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Click register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  <a:cs typeface="+mn-cs"/>
              </a:rPr>
              <a:t>Verify your email address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BDD76D-4F2D-6947-B10A-7BC0A486AAC4}"/>
              </a:ext>
            </a:extLst>
          </p:cNvPr>
          <p:cNvCxnSpPr>
            <a:cxnSpLocks/>
          </p:cNvCxnSpPr>
          <p:nvPr/>
        </p:nvCxnSpPr>
        <p:spPr>
          <a:xfrm>
            <a:off x="7288306" y="1405270"/>
            <a:ext cx="0" cy="46782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68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2EB497-D43D-8C49-AE5D-D451F844F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554" b="8818"/>
          <a:stretch/>
        </p:blipFill>
        <p:spPr>
          <a:xfrm>
            <a:off x="7926226" y="3303770"/>
            <a:ext cx="4653419" cy="2768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7916-4505-6748-A81B-171D96ACC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783" y="4204882"/>
            <a:ext cx="750630" cy="9660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826DD4-D5ED-CE45-804E-B5F0DCFDC935}"/>
              </a:ext>
            </a:extLst>
          </p:cNvPr>
          <p:cNvSpPr/>
          <p:nvPr/>
        </p:nvSpPr>
        <p:spPr>
          <a:xfrm>
            <a:off x="403623" y="138777"/>
            <a:ext cx="6415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FIND NETWORKS OF DISTINCTION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&amp; AVAILABLE INCENTIVES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8499B7-5F37-CC49-BB52-8AAEFB4FE946}"/>
              </a:ext>
            </a:extLst>
          </p:cNvPr>
          <p:cNvSpPr/>
          <p:nvPr/>
        </p:nvSpPr>
        <p:spPr>
          <a:xfrm>
            <a:off x="605487" y="2733004"/>
            <a:ext cx="84078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Log into the Health Advocate website or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</a:rPr>
              <a:t>From the “I would like to…” menu on the home page, select Health Navigator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</a:rPr>
              <a:t>Input your search criteria into the fields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</a:rPr>
              <a:t>Click “Submit”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8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Bold" pitchFamily="2" charset="0"/>
                <a:ea typeface="+mn-ea"/>
              </a:rPr>
              <a:t>View your results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5EECA119-54AE-244A-BB81-957A4DEA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8814" y="6345840"/>
            <a:ext cx="13095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t>SLIDE  </a:t>
            </a:r>
            <a:fld id="{ACCACA9A-3C4E-1E46-A779-412BAB3B2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A78AFD-8BFF-5D4C-8196-B961D6BCB22D}"/>
              </a:ext>
            </a:extLst>
          </p:cNvPr>
          <p:cNvSpPr/>
          <p:nvPr/>
        </p:nvSpPr>
        <p:spPr>
          <a:xfrm>
            <a:off x="605486" y="1420397"/>
            <a:ext cx="8867939" cy="123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3863"/>
                </a:solidFill>
                <a:effectLst/>
                <a:uLnTx/>
                <a:uFillTx/>
                <a:latin typeface="Gotham Ultra" pitchFamily="2" charset="0"/>
                <a:ea typeface="+mn-ea"/>
                <a:cs typeface="Gotham Ultra" pitchFamily="2" charset="0"/>
              </a:rPr>
              <a:t>Network of Distinction providers and locations offer the highest quality care. Visiting one for certain procedures may earn you a cash incentive. Here’s how to find one: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1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DE8784-B05E-A84A-885D-DEFB6D5CB125}"/>
              </a:ext>
            </a:extLst>
          </p:cNvPr>
          <p:cNvSpPr/>
          <p:nvPr/>
        </p:nvSpPr>
        <p:spPr>
          <a:xfrm>
            <a:off x="403623" y="385520"/>
            <a:ext cx="38718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GET STARTED TODAY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976A6BC-538E-CE4C-8823-71D4EE2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8814" y="6345840"/>
            <a:ext cx="13095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t>SLIDE  </a:t>
            </a:r>
            <a:fld id="{ACCACA9A-3C4E-1E46-A779-412BAB3B2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Medium" pitchFamily="2" charset="0"/>
                <a:ea typeface="+mn-ea"/>
                <a:cs typeface="Gotham Medium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5F34546-29CD-0548-968A-34FD66275100}"/>
              </a:ext>
            </a:extLst>
          </p:cNvPr>
          <p:cNvSpPr/>
          <p:nvPr/>
        </p:nvSpPr>
        <p:spPr>
          <a:xfrm>
            <a:off x="1902617" y="2365639"/>
            <a:ext cx="8378639" cy="2184504"/>
          </a:xfrm>
          <a:prstGeom prst="roundRect">
            <a:avLst/>
          </a:prstGeom>
          <a:solidFill>
            <a:srgbClr val="0938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60E92-2F93-5148-B269-60BFE166B02F}"/>
              </a:ext>
            </a:extLst>
          </p:cNvPr>
          <p:cNvSpPr txBox="1"/>
          <p:nvPr/>
        </p:nvSpPr>
        <p:spPr>
          <a:xfrm>
            <a:off x="2938072" y="2683239"/>
            <a:ext cx="674557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261C"/>
              </a:buClr>
              <a:buSzPct val="12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/>
                <a:ea typeface="+mn-ea"/>
                <a:cs typeface="Arial"/>
              </a:rPr>
              <a:t>Call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98DA"/>
                </a:solidFill>
                <a:effectLst/>
                <a:uLnTx/>
                <a:uFillTx/>
                <a:latin typeface="Gotham Bold"/>
                <a:ea typeface="+mn-ea"/>
                <a:cs typeface="Arial"/>
              </a:rPr>
              <a:t>866.611.8005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/>
                <a:ea typeface="+mn-ea"/>
                <a:cs typeface="Arial"/>
              </a:rPr>
              <a:t> or visit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98DA"/>
                </a:solidFill>
                <a:effectLst/>
                <a:uLnTx/>
                <a:uFillTx/>
                <a:latin typeface="Gotham Bold"/>
                <a:ea typeface="+mn-ea"/>
                <a:cs typeface="Arial"/>
              </a:rPr>
              <a:t>HealthAdvocate.com/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498DA"/>
                </a:solidFill>
                <a:effectLst/>
                <a:uLnTx/>
                <a:uFillTx/>
                <a:latin typeface="Gotham Bold"/>
                <a:ea typeface="+mn-ea"/>
                <a:cs typeface="Arial"/>
              </a:rPr>
              <a:t>StateofConnecticut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98DA"/>
              </a:solidFill>
              <a:effectLst/>
              <a:uLnTx/>
              <a:uFillTx/>
              <a:latin typeface="Gotham Bold"/>
              <a:ea typeface="+mn-ea"/>
              <a:cs typeface="Arial"/>
            </a:endParaRPr>
          </a:p>
          <a:p>
            <a:pPr marL="0" marR="0" lvl="1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261C"/>
              </a:buClr>
              <a:buSzPct val="12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/>
                <a:ea typeface="+mn-ea"/>
                <a:cs typeface="Arial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/>
                <a:ea typeface="+mn-ea"/>
                <a:cs typeface="Arial"/>
              </a:rPr>
              <a:t>we will get you the help you need!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DB96C7-0191-F347-B499-DF2144172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24" y="3694036"/>
            <a:ext cx="616133" cy="601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0EE5ED-05C5-5F49-BEA4-19B35289C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649">
            <a:off x="2017478" y="2552670"/>
            <a:ext cx="805733" cy="7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9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347</Words>
  <Application>Microsoft Macintosh PowerPoint</Application>
  <PresentationFormat>Widescreen</PresentationFormat>
  <Paragraphs>50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Gotham Bold</vt:lpstr>
      <vt:lpstr>Gotham Medium</vt:lpstr>
      <vt:lpstr>Gotham Ultra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Nosal, Betsy</dc:creator>
  <cp:lastModifiedBy>Tyler Wilkinson</cp:lastModifiedBy>
  <cp:revision>11</cp:revision>
  <dcterms:created xsi:type="dcterms:W3CDTF">2021-05-04T16:06:17Z</dcterms:created>
  <dcterms:modified xsi:type="dcterms:W3CDTF">2021-05-05T20:44:02Z</dcterms:modified>
</cp:coreProperties>
</file>